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74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7" y="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51492488170166E-2"/>
          <c:y val="3.4452490440885199E-2"/>
          <c:w val="0.93261653083221463"/>
          <c:h val="0.773934493674041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小学1年</c:v>
                </c:pt>
                <c:pt idx="1">
                  <c:v>小学2年</c:v>
                </c:pt>
                <c:pt idx="2">
                  <c:v>小学3年</c:v>
                </c:pt>
                <c:pt idx="3">
                  <c:v>小学4年</c:v>
                </c:pt>
                <c:pt idx="4">
                  <c:v>小学5年</c:v>
                </c:pt>
                <c:pt idx="5">
                  <c:v>小学6年</c:v>
                </c:pt>
                <c:pt idx="6">
                  <c:v>中学1年</c:v>
                </c:pt>
                <c:pt idx="7">
                  <c:v>中学2年</c:v>
                </c:pt>
                <c:pt idx="8">
                  <c:v>中学3年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22.96</c:v>
                </c:pt>
                <c:pt idx="1">
                  <c:v>23.22</c:v>
                </c:pt>
                <c:pt idx="2">
                  <c:v>23.5</c:v>
                </c:pt>
                <c:pt idx="3">
                  <c:v>23.83</c:v>
                </c:pt>
                <c:pt idx="4">
                  <c:v>23.92</c:v>
                </c:pt>
                <c:pt idx="5">
                  <c:v>24.22</c:v>
                </c:pt>
                <c:pt idx="6">
                  <c:v>24.36</c:v>
                </c:pt>
                <c:pt idx="7">
                  <c:v>24.53</c:v>
                </c:pt>
                <c:pt idx="8">
                  <c:v>24.61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2C-4CE4-92F6-1E0912C682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小学1年</c:v>
                </c:pt>
                <c:pt idx="1">
                  <c:v>小学2年</c:v>
                </c:pt>
                <c:pt idx="2">
                  <c:v>小学3年</c:v>
                </c:pt>
                <c:pt idx="3">
                  <c:v>小学4年</c:v>
                </c:pt>
                <c:pt idx="4">
                  <c:v>小学5年</c:v>
                </c:pt>
                <c:pt idx="5">
                  <c:v>小学6年</c:v>
                </c:pt>
                <c:pt idx="6">
                  <c:v>中学1年</c:v>
                </c:pt>
                <c:pt idx="7">
                  <c:v>中学2年</c:v>
                </c:pt>
                <c:pt idx="8">
                  <c:v>中学3年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22.35</c:v>
                </c:pt>
                <c:pt idx="1">
                  <c:v>22.72</c:v>
                </c:pt>
                <c:pt idx="2">
                  <c:v>23.04</c:v>
                </c:pt>
                <c:pt idx="3">
                  <c:v>23.3</c:v>
                </c:pt>
                <c:pt idx="4">
                  <c:v>23.51</c:v>
                </c:pt>
                <c:pt idx="5">
                  <c:v>23.75</c:v>
                </c:pt>
                <c:pt idx="6">
                  <c:v>23.84</c:v>
                </c:pt>
                <c:pt idx="7">
                  <c:v>24.12</c:v>
                </c:pt>
                <c:pt idx="8">
                  <c:v>24.18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2C-4CE4-92F6-1E0912C682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8772864"/>
        <c:axId val="118774400"/>
      </c:barChart>
      <c:catAx>
        <c:axId val="118772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118774400"/>
        <c:crosses val="autoZero"/>
        <c:auto val="1"/>
        <c:lblAlgn val="ctr"/>
        <c:lblOffset val="100"/>
        <c:noMultiLvlLbl val="0"/>
      </c:catAx>
      <c:valAx>
        <c:axId val="118774400"/>
        <c:scaling>
          <c:orientation val="minMax"/>
          <c:max val="25"/>
          <c:min val="2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118772864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8.1040157832699869E-2"/>
          <c:y val="2.8594107584799067E-2"/>
          <c:w val="0.14406683937497242"/>
          <c:h val="9.2054121159816871E-2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0.04554</cdr:x>
      <cdr:y>0.69876</cdr:y>
    </cdr:from>
    <cdr:to>
      <cdr:x>0.97477</cdr:x>
      <cdr:y>0.7509</cdr:y>
    </cdr:to>
    <cdr:sp macro="" textlink="">
      <cdr:nvSpPr>
        <cdr:cNvPr id="2" name="フリーフォーム 1"/>
        <cdr:cNvSpPr/>
      </cdr:nvSpPr>
      <cdr:spPr>
        <a:xfrm xmlns:a="http://schemas.openxmlformats.org/drawingml/2006/main">
          <a:off x="387292" y="3293277"/>
          <a:ext cx="7902054" cy="245728"/>
        </a:xfrm>
        <a:custGeom xmlns:a="http://schemas.openxmlformats.org/drawingml/2006/main">
          <a:avLst/>
          <a:gdLst>
            <a:gd name="connsiteX0" fmla="*/ 0 w 7902054"/>
            <a:gd name="connsiteY0" fmla="*/ 245728 h 245728"/>
            <a:gd name="connsiteX1" fmla="*/ 423081 w 7902054"/>
            <a:gd name="connsiteY1" fmla="*/ 68 h 245728"/>
            <a:gd name="connsiteX2" fmla="*/ 914400 w 7902054"/>
            <a:gd name="connsiteY2" fmla="*/ 218432 h 245728"/>
            <a:gd name="connsiteX3" fmla="*/ 1351129 w 7902054"/>
            <a:gd name="connsiteY3" fmla="*/ 68 h 245728"/>
            <a:gd name="connsiteX4" fmla="*/ 1774209 w 7902054"/>
            <a:gd name="connsiteY4" fmla="*/ 218432 h 245728"/>
            <a:gd name="connsiteX5" fmla="*/ 2197290 w 7902054"/>
            <a:gd name="connsiteY5" fmla="*/ 27364 h 245728"/>
            <a:gd name="connsiteX6" fmla="*/ 2702257 w 7902054"/>
            <a:gd name="connsiteY6" fmla="*/ 218432 h 245728"/>
            <a:gd name="connsiteX7" fmla="*/ 3070747 w 7902054"/>
            <a:gd name="connsiteY7" fmla="*/ 68 h 245728"/>
            <a:gd name="connsiteX8" fmla="*/ 3534770 w 7902054"/>
            <a:gd name="connsiteY8" fmla="*/ 218432 h 245728"/>
            <a:gd name="connsiteX9" fmla="*/ 3916908 w 7902054"/>
            <a:gd name="connsiteY9" fmla="*/ 41011 h 245728"/>
            <a:gd name="connsiteX10" fmla="*/ 4353636 w 7902054"/>
            <a:gd name="connsiteY10" fmla="*/ 177489 h 245728"/>
            <a:gd name="connsiteX11" fmla="*/ 4844956 w 7902054"/>
            <a:gd name="connsiteY11" fmla="*/ 27364 h 245728"/>
            <a:gd name="connsiteX12" fmla="*/ 5322627 w 7902054"/>
            <a:gd name="connsiteY12" fmla="*/ 177489 h 245728"/>
            <a:gd name="connsiteX13" fmla="*/ 5718412 w 7902054"/>
            <a:gd name="connsiteY13" fmla="*/ 13716 h 245728"/>
            <a:gd name="connsiteX14" fmla="*/ 6209732 w 7902054"/>
            <a:gd name="connsiteY14" fmla="*/ 163841 h 245728"/>
            <a:gd name="connsiteX15" fmla="*/ 6591869 w 7902054"/>
            <a:gd name="connsiteY15" fmla="*/ 27364 h 245728"/>
            <a:gd name="connsiteX16" fmla="*/ 7069541 w 7902054"/>
            <a:gd name="connsiteY16" fmla="*/ 204784 h 245728"/>
            <a:gd name="connsiteX17" fmla="*/ 7492621 w 7902054"/>
            <a:gd name="connsiteY17" fmla="*/ 13716 h 245728"/>
            <a:gd name="connsiteX18" fmla="*/ 7833815 w 7902054"/>
            <a:gd name="connsiteY18" fmla="*/ 163841 h 245728"/>
            <a:gd name="connsiteX19" fmla="*/ 7902054 w 7902054"/>
            <a:gd name="connsiteY19" fmla="*/ 232080 h 245728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  <a:cxn ang="0">
              <a:pos x="connsiteX17" y="connsiteY17"/>
            </a:cxn>
            <a:cxn ang="0">
              <a:pos x="connsiteX18" y="connsiteY18"/>
            </a:cxn>
            <a:cxn ang="0">
              <a:pos x="connsiteX19" y="connsiteY19"/>
            </a:cxn>
          </a:cxnLst>
          <a:rect l="l" t="t" r="r" b="b"/>
          <a:pathLst>
            <a:path w="7902054" h="245728">
              <a:moveTo>
                <a:pt x="0" y="245728"/>
              </a:moveTo>
              <a:cubicBezTo>
                <a:pt x="135340" y="125172"/>
                <a:pt x="270681" y="4617"/>
                <a:pt x="423081" y="68"/>
              </a:cubicBezTo>
              <a:cubicBezTo>
                <a:pt x="575481" y="-4481"/>
                <a:pt x="759725" y="218432"/>
                <a:pt x="914400" y="218432"/>
              </a:cubicBezTo>
              <a:cubicBezTo>
                <a:pt x="1069075" y="218432"/>
                <a:pt x="1207828" y="68"/>
                <a:pt x="1351129" y="68"/>
              </a:cubicBezTo>
              <a:cubicBezTo>
                <a:pt x="1494430" y="68"/>
                <a:pt x="1633182" y="213883"/>
                <a:pt x="1774209" y="218432"/>
              </a:cubicBezTo>
              <a:cubicBezTo>
                <a:pt x="1915236" y="222981"/>
                <a:pt x="2042615" y="27364"/>
                <a:pt x="2197290" y="27364"/>
              </a:cubicBezTo>
              <a:cubicBezTo>
                <a:pt x="2351965" y="27364"/>
                <a:pt x="2556681" y="222981"/>
                <a:pt x="2702257" y="218432"/>
              </a:cubicBezTo>
              <a:cubicBezTo>
                <a:pt x="2847833" y="213883"/>
                <a:pt x="2931995" y="68"/>
                <a:pt x="3070747" y="68"/>
              </a:cubicBezTo>
              <a:cubicBezTo>
                <a:pt x="3209499" y="68"/>
                <a:pt x="3393743" y="211608"/>
                <a:pt x="3534770" y="218432"/>
              </a:cubicBezTo>
              <a:cubicBezTo>
                <a:pt x="3675797" y="225256"/>
                <a:pt x="3780430" y="47835"/>
                <a:pt x="3916908" y="41011"/>
              </a:cubicBezTo>
              <a:cubicBezTo>
                <a:pt x="4053386" y="34187"/>
                <a:pt x="4198961" y="179763"/>
                <a:pt x="4353636" y="177489"/>
              </a:cubicBezTo>
              <a:cubicBezTo>
                <a:pt x="4508311" y="175214"/>
                <a:pt x="4683458" y="27364"/>
                <a:pt x="4844956" y="27364"/>
              </a:cubicBezTo>
              <a:cubicBezTo>
                <a:pt x="5006454" y="27364"/>
                <a:pt x="5177051" y="179764"/>
                <a:pt x="5322627" y="177489"/>
              </a:cubicBezTo>
              <a:cubicBezTo>
                <a:pt x="5468203" y="175214"/>
                <a:pt x="5570561" y="15991"/>
                <a:pt x="5718412" y="13716"/>
              </a:cubicBezTo>
              <a:cubicBezTo>
                <a:pt x="5866263" y="11441"/>
                <a:pt x="6064156" y="161566"/>
                <a:pt x="6209732" y="163841"/>
              </a:cubicBezTo>
              <a:cubicBezTo>
                <a:pt x="6355308" y="166116"/>
                <a:pt x="6448568" y="20540"/>
                <a:pt x="6591869" y="27364"/>
              </a:cubicBezTo>
              <a:cubicBezTo>
                <a:pt x="6735170" y="34188"/>
                <a:pt x="6919416" y="207059"/>
                <a:pt x="7069541" y="204784"/>
              </a:cubicBezTo>
              <a:cubicBezTo>
                <a:pt x="7219666" y="202509"/>
                <a:pt x="7365242" y="20540"/>
                <a:pt x="7492621" y="13716"/>
              </a:cubicBezTo>
              <a:cubicBezTo>
                <a:pt x="7620000" y="6892"/>
                <a:pt x="7765576" y="127447"/>
                <a:pt x="7833815" y="163841"/>
              </a:cubicBezTo>
              <a:cubicBezTo>
                <a:pt x="7902054" y="200235"/>
                <a:pt x="7902054" y="216157"/>
                <a:pt x="7902054" y="232080"/>
              </a:cubicBezTo>
            </a:path>
          </a:pathLst>
        </a:custGeom>
        <a:noFill xmlns:a="http://schemas.openxmlformats.org/drawingml/2006/main"/>
        <a:ln xmlns:a="http://schemas.openxmlformats.org/drawingml/2006/main" w="1524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B4918-EAB8-46E3-B620-413A8BF10D69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2ED10-0232-45A1-833F-A1C29F58CF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87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調査対象 　 </a:t>
            </a:r>
          </a:p>
          <a:p>
            <a:r>
              <a:rPr kumimoji="1" lang="en-US" altLang="ja-JP" dirty="0"/>
              <a:t>29 </a:t>
            </a:r>
            <a:r>
              <a:rPr kumimoji="1" lang="ja-JP" altLang="en-US" dirty="0"/>
              <a:t>校の小中学生 </a:t>
            </a:r>
            <a:r>
              <a:rPr kumimoji="1" lang="en-US" altLang="ja-JP" dirty="0"/>
              <a:t>8,607 </a:t>
            </a:r>
            <a:r>
              <a:rPr kumimoji="1" lang="ja-JP" altLang="en-US" dirty="0"/>
              <a:t>名</a:t>
            </a:r>
          </a:p>
          <a:p>
            <a:r>
              <a:rPr kumimoji="1" lang="ja-JP" altLang="en-US" dirty="0"/>
              <a:t>（解析対象者数：調査実施時期が</a:t>
            </a:r>
            <a:r>
              <a:rPr kumimoji="1" lang="en-US" altLang="ja-JP" dirty="0"/>
              <a:t>12</a:t>
            </a:r>
            <a:r>
              <a:rPr kumimoji="1" lang="ja-JP" altLang="en-US" dirty="0"/>
              <a:t>月となった</a:t>
            </a:r>
            <a:r>
              <a:rPr kumimoji="1" lang="en-US" altLang="ja-JP" dirty="0"/>
              <a:t>3</a:t>
            </a:r>
            <a:r>
              <a:rPr kumimoji="1" lang="ja-JP" altLang="en-US" dirty="0"/>
              <a:t>校（小学校</a:t>
            </a:r>
            <a:r>
              <a:rPr kumimoji="1" lang="en-US" altLang="ja-JP" dirty="0"/>
              <a:t>2</a:t>
            </a:r>
            <a:r>
              <a:rPr kumimoji="1" lang="ja-JP" altLang="en-US" dirty="0"/>
              <a:t>校、中学校</a:t>
            </a:r>
            <a:r>
              <a:rPr kumimoji="1" lang="en-US" altLang="ja-JP" dirty="0"/>
              <a:t>1</a:t>
            </a:r>
            <a:r>
              <a:rPr kumimoji="1" lang="ja-JP" altLang="en-US" dirty="0"/>
              <a:t>校を除く</a:t>
            </a:r>
            <a:r>
              <a:rPr kumimoji="1" lang="en-US" altLang="ja-JP" dirty="0"/>
              <a:t>26</a:t>
            </a:r>
            <a:r>
              <a:rPr kumimoji="1" lang="ja-JP" altLang="en-US" dirty="0"/>
              <a:t>校</a:t>
            </a:r>
            <a:r>
              <a:rPr kumimoji="1" lang="en-US" altLang="ja-JP" dirty="0"/>
              <a:t>7,431</a:t>
            </a:r>
            <a:r>
              <a:rPr kumimoji="1" lang="ja-JP" altLang="en-US" dirty="0"/>
              <a:t>名）</a:t>
            </a:r>
          </a:p>
          <a:p>
            <a:endParaRPr kumimoji="1" lang="ja-JP" altLang="en-US" dirty="0"/>
          </a:p>
          <a:p>
            <a:endParaRPr kumimoji="1" lang="ja-JP" altLang="en-US" dirty="0"/>
          </a:p>
          <a:p>
            <a:endParaRPr kumimoji="1" lang="ja-JP" altLang="en-US" dirty="0"/>
          </a:p>
          <a:p>
            <a:endParaRPr kumimoji="1" lang="ja-JP" altLang="en-US" dirty="0"/>
          </a:p>
          <a:p>
            <a:endParaRPr kumimoji="1" lang="ja-JP" altLang="en-US" dirty="0"/>
          </a:p>
          <a:p>
            <a:r>
              <a:rPr kumimoji="1" lang="ja-JP" altLang="en-US" dirty="0"/>
              <a:t>長ければ長いほど近視が進んでいるとされますが、小学</a:t>
            </a:r>
            <a:r>
              <a:rPr kumimoji="1" lang="en-US" altLang="ja-JP" dirty="0"/>
              <a:t>6</a:t>
            </a:r>
            <a:r>
              <a:rPr kumimoji="1" lang="ja-JP" altLang="en-US" dirty="0"/>
              <a:t>年生の平均の長さが成人の平均に達していることがわかり、専門家は近視の進行が深刻になっていると指摘しています。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平均眼軸⾧は小学校 </a:t>
            </a:r>
            <a:r>
              <a:rPr kumimoji="1" lang="en-US" altLang="ja-JP" dirty="0"/>
              <a:t>1 </a:t>
            </a:r>
            <a:r>
              <a:rPr kumimoji="1" lang="ja-JP" altLang="en-US" dirty="0"/>
              <a:t>年生から中学校 </a:t>
            </a:r>
            <a:r>
              <a:rPr kumimoji="1" lang="en-US" altLang="ja-JP" dirty="0"/>
              <a:t>3</a:t>
            </a:r>
          </a:p>
          <a:p>
            <a:r>
              <a:rPr kumimoji="1" lang="ja-JP" altLang="en-US" dirty="0"/>
              <a:t>年生まで全て女子より男子の方が⾧</a:t>
            </a:r>
            <a:r>
              <a:rPr kumimoji="1" lang="ja-JP" altLang="en-US" dirty="0" err="1"/>
              <a:t>く</a:t>
            </a:r>
            <a:r>
              <a:rPr kumimoji="1" lang="ja-JP" altLang="en-US" dirty="0"/>
              <a:t>、学年が上がるにつれ平均眼軸⾧は⾧</a:t>
            </a:r>
            <a:r>
              <a:rPr kumimoji="1" lang="ja-JP" altLang="en-US" dirty="0" err="1"/>
              <a:t>く</a:t>
            </a:r>
            <a:r>
              <a:rPr kumimoji="1" lang="ja-JP" altLang="en-US" dirty="0"/>
              <a:t>なり、その変</a:t>
            </a:r>
          </a:p>
          <a:p>
            <a:r>
              <a:rPr kumimoji="1" lang="ja-JP" altLang="en-US" dirty="0"/>
              <a:t>化量は緩やかにはなるものの中学 </a:t>
            </a:r>
            <a:r>
              <a:rPr kumimoji="1" lang="en-US" altLang="ja-JP" dirty="0"/>
              <a:t>3 </a:t>
            </a:r>
            <a:r>
              <a:rPr kumimoji="1" lang="ja-JP" altLang="en-US" dirty="0"/>
              <a:t>年の時点で止まることはなかった。具体的には、小学 </a:t>
            </a:r>
            <a:r>
              <a:rPr kumimoji="1" lang="en-US" altLang="ja-JP" dirty="0"/>
              <a:t>1</a:t>
            </a:r>
          </a:p>
          <a:p>
            <a:r>
              <a:rPr kumimoji="1" lang="ja-JP" altLang="en-US" dirty="0"/>
              <a:t>年では男子 </a:t>
            </a:r>
            <a:r>
              <a:rPr kumimoji="1" lang="en-US" altLang="ja-JP" dirty="0"/>
              <a:t>22.96mm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女子 </a:t>
            </a:r>
            <a:r>
              <a:rPr kumimoji="1" lang="en-US" altLang="ja-JP" dirty="0"/>
              <a:t>22.35mm </a:t>
            </a:r>
            <a:r>
              <a:rPr kumimoji="1" lang="ja-JP" altLang="en-US" dirty="0"/>
              <a:t>であるが、中学 </a:t>
            </a:r>
            <a:r>
              <a:rPr kumimoji="1" lang="en-US" altLang="ja-JP" dirty="0"/>
              <a:t>3 </a:t>
            </a:r>
            <a:r>
              <a:rPr kumimoji="1" lang="ja-JP" altLang="en-US" dirty="0"/>
              <a:t>年では男子 </a:t>
            </a:r>
            <a:r>
              <a:rPr kumimoji="1" lang="en-US" altLang="ja-JP" dirty="0"/>
              <a:t>24.61mm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女子 </a:t>
            </a:r>
            <a:r>
              <a:rPr kumimoji="1" lang="en-US" altLang="ja-JP" dirty="0"/>
              <a:t>24.18mm</a:t>
            </a:r>
          </a:p>
          <a:p>
            <a:r>
              <a:rPr kumimoji="1" lang="ja-JP" altLang="en-US" dirty="0"/>
              <a:t>となり、それぞれ </a:t>
            </a:r>
            <a:r>
              <a:rPr kumimoji="1" lang="en-US" altLang="ja-JP" dirty="0"/>
              <a:t>1.65mm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1.83mm </a:t>
            </a:r>
            <a:r>
              <a:rPr kumimoji="1" lang="ja-JP" altLang="en-US" dirty="0"/>
              <a:t>の眼軸⾧延⾧であった。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7667F6-B912-45AF-BE9C-2711E35D0513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75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9410-3AE6-466E-AFD3-7029B1D6F69E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3C6-817D-42CE-B3E4-C4676ED83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75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9410-3AE6-466E-AFD3-7029B1D6F69E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3C6-817D-42CE-B3E4-C4676ED83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01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9410-3AE6-466E-AFD3-7029B1D6F69E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3C6-817D-42CE-B3E4-C4676ED83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24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9410-3AE6-466E-AFD3-7029B1D6F69E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3C6-817D-42CE-B3E4-C4676ED83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56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9410-3AE6-466E-AFD3-7029B1D6F69E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3C6-817D-42CE-B3E4-C4676ED83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14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9410-3AE6-466E-AFD3-7029B1D6F69E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3C6-817D-42CE-B3E4-C4676ED83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92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9410-3AE6-466E-AFD3-7029B1D6F69E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3C6-817D-42CE-B3E4-C4676ED83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80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9410-3AE6-466E-AFD3-7029B1D6F69E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3C6-817D-42CE-B3E4-C4676ED83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16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9410-3AE6-466E-AFD3-7029B1D6F69E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3C6-817D-42CE-B3E4-C4676ED83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82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9410-3AE6-466E-AFD3-7029B1D6F69E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3C6-817D-42CE-B3E4-C4676ED83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75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9410-3AE6-466E-AFD3-7029B1D6F69E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223C6-817D-42CE-B3E4-C4676ED83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15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C9410-3AE6-466E-AFD3-7029B1D6F69E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223C6-817D-42CE-B3E4-C4676ED83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62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3.nhk.or.jp/news/html/20220623/k1001368486100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4290621" y="6371019"/>
            <a:ext cx="28956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Ⓒ2022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THInet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水野史代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842820" y="6371019"/>
            <a:ext cx="21336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3F5DA5-5ECC-4C58-86BC-626E881816F2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BB0217-B273-4A29-98F5-3E6251EBE2A2}"/>
              </a:ext>
            </a:extLst>
          </p:cNvPr>
          <p:cNvSpPr txBox="1"/>
          <p:nvPr/>
        </p:nvSpPr>
        <p:spPr>
          <a:xfrm>
            <a:off x="-45517" y="1504"/>
            <a:ext cx="9189517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2021</a:t>
            </a: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年近視実態調査　眼軸の長さ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F1EC36-5A55-4D86-AB1F-FB79BCDED717}"/>
              </a:ext>
            </a:extLst>
          </p:cNvPr>
          <p:cNvSpPr txBox="1"/>
          <p:nvPr/>
        </p:nvSpPr>
        <p:spPr>
          <a:xfrm>
            <a:off x="653566" y="751287"/>
            <a:ext cx="90437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調査対象 　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29 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校の小中学生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8,607 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名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（解析対象者数：調査実施時期が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12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月となった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校（小学校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校、中学校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校を除く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26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校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7,431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名）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9350" y="1741999"/>
            <a:ext cx="15696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数値は平均値</a:t>
            </a:r>
          </a:p>
        </p:txBody>
      </p:sp>
      <p:graphicFrame>
        <p:nvGraphicFramePr>
          <p:cNvPr id="8" name="グラフ 7"/>
          <p:cNvGraphicFramePr>
            <a:graphicFrameLocks/>
          </p:cNvGraphicFramePr>
          <p:nvPr/>
        </p:nvGraphicFramePr>
        <p:xfrm>
          <a:off x="379131" y="1264973"/>
          <a:ext cx="8503920" cy="4713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00209" y="6235600"/>
            <a:ext cx="70860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出典：</a:t>
            </a:r>
            <a:r>
              <a:rPr kumimoji="0" lang="fr-FR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  <a:hlinkClick r:id="rId4"/>
              </a:rPr>
              <a:t>https://www3.nhk.or.jp/news/html/20220623/k10013684861000.html</a:t>
            </a:r>
            <a:endParaRPr kumimoji="0" lang="fr-FR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文科省　令和</a:t>
            </a: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年度近視実態調査より水野が作成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726964" y="2307267"/>
            <a:ext cx="7940040" cy="152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00209" y="995514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mm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2823" y="4885056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0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770242" y="4558250"/>
            <a:ext cx="7902054" cy="245728"/>
          </a:xfrm>
          <a:custGeom>
            <a:avLst/>
            <a:gdLst>
              <a:gd name="connsiteX0" fmla="*/ 0 w 7902054"/>
              <a:gd name="connsiteY0" fmla="*/ 245728 h 245728"/>
              <a:gd name="connsiteX1" fmla="*/ 423081 w 7902054"/>
              <a:gd name="connsiteY1" fmla="*/ 68 h 245728"/>
              <a:gd name="connsiteX2" fmla="*/ 914400 w 7902054"/>
              <a:gd name="connsiteY2" fmla="*/ 218432 h 245728"/>
              <a:gd name="connsiteX3" fmla="*/ 1351129 w 7902054"/>
              <a:gd name="connsiteY3" fmla="*/ 68 h 245728"/>
              <a:gd name="connsiteX4" fmla="*/ 1774209 w 7902054"/>
              <a:gd name="connsiteY4" fmla="*/ 218432 h 245728"/>
              <a:gd name="connsiteX5" fmla="*/ 2197290 w 7902054"/>
              <a:gd name="connsiteY5" fmla="*/ 27364 h 245728"/>
              <a:gd name="connsiteX6" fmla="*/ 2702257 w 7902054"/>
              <a:gd name="connsiteY6" fmla="*/ 218432 h 245728"/>
              <a:gd name="connsiteX7" fmla="*/ 3070747 w 7902054"/>
              <a:gd name="connsiteY7" fmla="*/ 68 h 245728"/>
              <a:gd name="connsiteX8" fmla="*/ 3534770 w 7902054"/>
              <a:gd name="connsiteY8" fmla="*/ 218432 h 245728"/>
              <a:gd name="connsiteX9" fmla="*/ 3916908 w 7902054"/>
              <a:gd name="connsiteY9" fmla="*/ 41011 h 245728"/>
              <a:gd name="connsiteX10" fmla="*/ 4353636 w 7902054"/>
              <a:gd name="connsiteY10" fmla="*/ 177489 h 245728"/>
              <a:gd name="connsiteX11" fmla="*/ 4844956 w 7902054"/>
              <a:gd name="connsiteY11" fmla="*/ 27364 h 245728"/>
              <a:gd name="connsiteX12" fmla="*/ 5322627 w 7902054"/>
              <a:gd name="connsiteY12" fmla="*/ 177489 h 245728"/>
              <a:gd name="connsiteX13" fmla="*/ 5718412 w 7902054"/>
              <a:gd name="connsiteY13" fmla="*/ 13716 h 245728"/>
              <a:gd name="connsiteX14" fmla="*/ 6209732 w 7902054"/>
              <a:gd name="connsiteY14" fmla="*/ 163841 h 245728"/>
              <a:gd name="connsiteX15" fmla="*/ 6591869 w 7902054"/>
              <a:gd name="connsiteY15" fmla="*/ 27364 h 245728"/>
              <a:gd name="connsiteX16" fmla="*/ 7069541 w 7902054"/>
              <a:gd name="connsiteY16" fmla="*/ 204784 h 245728"/>
              <a:gd name="connsiteX17" fmla="*/ 7492621 w 7902054"/>
              <a:gd name="connsiteY17" fmla="*/ 13716 h 245728"/>
              <a:gd name="connsiteX18" fmla="*/ 7833815 w 7902054"/>
              <a:gd name="connsiteY18" fmla="*/ 163841 h 245728"/>
              <a:gd name="connsiteX19" fmla="*/ 7902054 w 7902054"/>
              <a:gd name="connsiteY19" fmla="*/ 232080 h 24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902054" h="245728">
                <a:moveTo>
                  <a:pt x="0" y="245728"/>
                </a:moveTo>
                <a:cubicBezTo>
                  <a:pt x="135340" y="125172"/>
                  <a:pt x="270681" y="4617"/>
                  <a:pt x="423081" y="68"/>
                </a:cubicBezTo>
                <a:cubicBezTo>
                  <a:pt x="575481" y="-4481"/>
                  <a:pt x="759725" y="218432"/>
                  <a:pt x="914400" y="218432"/>
                </a:cubicBezTo>
                <a:cubicBezTo>
                  <a:pt x="1069075" y="218432"/>
                  <a:pt x="1207828" y="68"/>
                  <a:pt x="1351129" y="68"/>
                </a:cubicBezTo>
                <a:cubicBezTo>
                  <a:pt x="1494430" y="68"/>
                  <a:pt x="1633182" y="213883"/>
                  <a:pt x="1774209" y="218432"/>
                </a:cubicBezTo>
                <a:cubicBezTo>
                  <a:pt x="1915236" y="222981"/>
                  <a:pt x="2042615" y="27364"/>
                  <a:pt x="2197290" y="27364"/>
                </a:cubicBezTo>
                <a:cubicBezTo>
                  <a:pt x="2351965" y="27364"/>
                  <a:pt x="2556681" y="222981"/>
                  <a:pt x="2702257" y="218432"/>
                </a:cubicBezTo>
                <a:cubicBezTo>
                  <a:pt x="2847833" y="213883"/>
                  <a:pt x="2931995" y="68"/>
                  <a:pt x="3070747" y="68"/>
                </a:cubicBezTo>
                <a:cubicBezTo>
                  <a:pt x="3209499" y="68"/>
                  <a:pt x="3393743" y="211608"/>
                  <a:pt x="3534770" y="218432"/>
                </a:cubicBezTo>
                <a:cubicBezTo>
                  <a:pt x="3675797" y="225256"/>
                  <a:pt x="3780430" y="47835"/>
                  <a:pt x="3916908" y="41011"/>
                </a:cubicBezTo>
                <a:cubicBezTo>
                  <a:pt x="4053386" y="34187"/>
                  <a:pt x="4198961" y="179763"/>
                  <a:pt x="4353636" y="177489"/>
                </a:cubicBezTo>
                <a:cubicBezTo>
                  <a:pt x="4508311" y="175214"/>
                  <a:pt x="4683458" y="27364"/>
                  <a:pt x="4844956" y="27364"/>
                </a:cubicBezTo>
                <a:cubicBezTo>
                  <a:pt x="5006454" y="27364"/>
                  <a:pt x="5177051" y="179764"/>
                  <a:pt x="5322627" y="177489"/>
                </a:cubicBezTo>
                <a:cubicBezTo>
                  <a:pt x="5468203" y="175214"/>
                  <a:pt x="5570561" y="15991"/>
                  <a:pt x="5718412" y="13716"/>
                </a:cubicBezTo>
                <a:cubicBezTo>
                  <a:pt x="5866263" y="11441"/>
                  <a:pt x="6064156" y="161566"/>
                  <a:pt x="6209732" y="163841"/>
                </a:cubicBezTo>
                <a:cubicBezTo>
                  <a:pt x="6355308" y="166116"/>
                  <a:pt x="6448568" y="20540"/>
                  <a:pt x="6591869" y="27364"/>
                </a:cubicBezTo>
                <a:cubicBezTo>
                  <a:pt x="6735170" y="34188"/>
                  <a:pt x="6919416" y="207059"/>
                  <a:pt x="7069541" y="204784"/>
                </a:cubicBezTo>
                <a:cubicBezTo>
                  <a:pt x="7219666" y="202509"/>
                  <a:pt x="7365242" y="20540"/>
                  <a:pt x="7492621" y="13716"/>
                </a:cubicBezTo>
                <a:cubicBezTo>
                  <a:pt x="7620000" y="6892"/>
                  <a:pt x="7765576" y="127447"/>
                  <a:pt x="7833815" y="163841"/>
                </a:cubicBezTo>
                <a:cubicBezTo>
                  <a:pt x="7902054" y="200235"/>
                  <a:pt x="7902054" y="216157"/>
                  <a:pt x="7902054" y="232080"/>
                </a:cubicBezTo>
              </a:path>
            </a:pathLst>
          </a:custGeom>
          <a:noFill/>
          <a:ln w="1143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6629" y="5468123"/>
            <a:ext cx="184217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男子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22.98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ｍｍ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女子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22.35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ｍ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ｍ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224724" y="5468123"/>
            <a:ext cx="184217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男子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24.61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ｍｍ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女子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24.18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ｍｍ</a:t>
            </a:r>
          </a:p>
        </p:txBody>
      </p:sp>
    </p:spTree>
    <p:extLst>
      <p:ext uri="{BB962C8B-B14F-4D97-AF65-F5344CB8AC3E}">
        <p14:creationId xmlns:p14="http://schemas.microsoft.com/office/powerpoint/2010/main" val="1529345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280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大谷 良光</dc:creator>
  <cp:lastModifiedBy>大谷 良光</cp:lastModifiedBy>
  <cp:revision>1</cp:revision>
  <dcterms:created xsi:type="dcterms:W3CDTF">2022-12-23T03:14:52Z</dcterms:created>
  <dcterms:modified xsi:type="dcterms:W3CDTF">2022-12-23T03:17:56Z</dcterms:modified>
</cp:coreProperties>
</file>